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2"/>
  </p:notesMasterIdLst>
  <p:handoutMasterIdLst>
    <p:handoutMasterId r:id="rId23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8" r:id="rId13"/>
    <p:sldId id="464" r:id="rId14"/>
    <p:sldId id="268" r:id="rId15"/>
    <p:sldId id="497" r:id="rId16"/>
    <p:sldId id="496" r:id="rId17"/>
    <p:sldId id="261" r:id="rId18"/>
    <p:sldId id="494" r:id="rId19"/>
    <p:sldId id="263" r:id="rId20"/>
    <p:sldId id="264" r:id="rId21"/>
  </p:sldIdLst>
  <p:sldSz cx="24382413" cy="13716000"/>
  <p:notesSz cx="6858000" cy="9144000"/>
  <p:embeddedFontLst>
    <p:embeddedFont>
      <p:font typeface="Bitter" pitchFamily="2" charset="77"/>
      <p:regular r:id="rId24"/>
      <p:bold r:id="rId25"/>
      <p:italic r:id="rId26"/>
      <p:boldItalic r:id="rId27"/>
    </p:embeddedFont>
    <p:embeddedFont>
      <p:font typeface="Bitter SemiBold" pitchFamily="2" charset="77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italic r:id="rId37"/>
    </p:embeddedFont>
    <p:embeddedFont>
      <p:font typeface="Rubik" pitchFamily="2" charset="-79"/>
      <p:regular r:id="rId38"/>
      <p:bold r:id="rId39"/>
      <p:italic r:id="rId40"/>
      <p:boldItalic r:id="rId41"/>
    </p:embeddedFont>
    <p:embeddedFont>
      <p:font typeface="Rubik Medium" pitchFamily="2" charset="-79"/>
      <p:regular r:id="rId42"/>
      <p:italic r:id="rId43"/>
    </p:embeddedFont>
    <p:embeddedFont>
      <p:font typeface="Rubik SemiBold" pitchFamily="2" charset="-79"/>
      <p:regular r:id="rId44"/>
      <p:bold r:id="rId45"/>
      <p:italic r:id="rId46"/>
      <p:boldItalic r:id="rId47"/>
    </p:embeddedFont>
    <p:embeddedFont>
      <p:font typeface="Source Code Pro" panose="020B0509030403020204" pitchFamily="49" charset="0"/>
      <p:regular r:id="rId48"/>
      <p:bold r:id="rId49"/>
      <p:italic r:id="rId50"/>
      <p:boldItalic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98"/>
            <p14:sldId id="464"/>
            <p14:sldId id="268"/>
            <p14:sldId id="497"/>
            <p14:sldId id="496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CF8"/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7" autoAdjust="0"/>
    <p:restoredTop sz="82133" autoAdjust="0"/>
  </p:normalViewPr>
  <p:slideViewPr>
    <p:cSldViewPr snapToGrid="0">
      <p:cViewPr varScale="1">
        <p:scale>
          <a:sx n="48" d="100"/>
          <a:sy n="48" d="100"/>
        </p:scale>
        <p:origin x="608" y="2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6.fntdata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6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374</c:v>
                </c:pt>
                <c:pt idx="1">
                  <c:v>254</c:v>
                </c:pt>
                <c:pt idx="2">
                  <c:v>180</c:v>
                </c:pt>
                <c:pt idx="3">
                  <c:v>127</c:v>
                </c:pt>
                <c:pt idx="4">
                  <c:v>120</c:v>
                </c:pt>
                <c:pt idx="5">
                  <c:v>117</c:v>
                </c:pt>
                <c:pt idx="6">
                  <c:v>101</c:v>
                </c:pt>
                <c:pt idx="7">
                  <c:v>67</c:v>
                </c:pt>
                <c:pt idx="8">
                  <c:v>56</c:v>
                </c:pt>
                <c:pt idx="9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2025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AE04B5C-A300-7347-AD63-EC9F609FDF56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7BAE6CA-30A5-D44A-8CA2-FD50765B72F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BC63C19E-9767-524F-8108-0E51A44978C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B4B03BB6-643E-8B43-AE0B-230F964BB87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4779A948-A0A2-F34A-8EAD-D3E4395A01A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E0AE8D9D-93E9-7147-849E-1F903384387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4962BADE-9C2C-B345-8630-A6AF7A6EB2E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FF3354F4-BD20-0042-8548-6DB49253F8C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A9B01606-7EF6-2847-AB8B-FF6DDEB820B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3BB0B5D-148D-DF4E-9AD4-D1F5E038CB6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GB</c:v>
                </c:pt>
                <c:pt idx="1">
                  <c:v>FR</c:v>
                </c:pt>
                <c:pt idx="2">
                  <c:v>US</c:v>
                </c:pt>
                <c:pt idx="3">
                  <c:v>NL</c:v>
                </c:pt>
                <c:pt idx="4">
                  <c:v>SE</c:v>
                </c:pt>
                <c:pt idx="5">
                  <c:v>CH</c:v>
                </c:pt>
                <c:pt idx="6">
                  <c:v>DK</c:v>
                </c:pt>
                <c:pt idx="7">
                  <c:v>DE</c:v>
                </c:pt>
                <c:pt idx="8">
                  <c:v>IL</c:v>
                </c:pt>
                <c:pt idx="9">
                  <c:v>NO</c:v>
                </c:pt>
                <c:pt idx="10">
                  <c:v>OTHER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20063569</c:v>
                </c:pt>
                <c:pt idx="1">
                  <c:v>8721082</c:v>
                </c:pt>
                <c:pt idx="2">
                  <c:v>7752632</c:v>
                </c:pt>
                <c:pt idx="3">
                  <c:v>5951583</c:v>
                </c:pt>
                <c:pt idx="4">
                  <c:v>5299922</c:v>
                </c:pt>
                <c:pt idx="5">
                  <c:v>2649930</c:v>
                </c:pt>
                <c:pt idx="6">
                  <c:v>1464207</c:v>
                </c:pt>
                <c:pt idx="7">
                  <c:v>1454093</c:v>
                </c:pt>
                <c:pt idx="8">
                  <c:v>1433554</c:v>
                </c:pt>
                <c:pt idx="9">
                  <c:v>1060436</c:v>
                </c:pt>
                <c:pt idx="10" formatCode="#,##0">
                  <c:v>6298805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GB</c:v>
                  </c:pt>
                  <c:pt idx="1">
                    <c:v>FR</c:v>
                  </c:pt>
                  <c:pt idx="2">
                    <c:v>US</c:v>
                  </c:pt>
                  <c:pt idx="3">
                    <c:v>NL</c:v>
                  </c:pt>
                  <c:pt idx="4">
                    <c:v>SE</c:v>
                  </c:pt>
                  <c:pt idx="5">
                    <c:v>CH</c:v>
                  </c:pt>
                  <c:pt idx="6">
                    <c:v>DK</c:v>
                  </c:pt>
                  <c:pt idx="7">
                    <c:v>DE</c:v>
                  </c:pt>
                  <c:pt idx="8">
                    <c:v>IL</c:v>
                  </c:pt>
                  <c:pt idx="9">
                    <c:v>NO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B05D58C-E91C-AB45-AF03-8B2FDD40F52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3F1D001D-EBC2-2B45-8ECA-BB42A86017A7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EAB23E1-362C-D440-A8E8-8F46111E8EC5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A63219A-29DF-1F44-9B37-E870004F175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C9DF0EEA-CC32-EB41-8BFF-56EA8B5DB0D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D5E38AC4-28DE-584B-A0E8-DD401DE3E5A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82802DEF-DC52-3144-9D6A-FF3CFEA67A5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3D8F2E28-B4FE-B940-9883-CC93D2DB10A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11A34E31-DD8F-7843-8CF7-0FC3B6FCF2E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03A4BC5-3551-9D49-BAE8-6D0AA8C2C376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GB</c:v>
                </c:pt>
                <c:pt idx="6">
                  <c:v>ES</c:v>
                </c:pt>
                <c:pt idx="7">
                  <c:v>DE</c:v>
                </c:pt>
                <c:pt idx="8">
                  <c:v>CA</c:v>
                </c:pt>
                <c:pt idx="9">
                  <c:v>IT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41998</c:v>
                </c:pt>
                <c:pt idx="1">
                  <c:v>35340</c:v>
                </c:pt>
                <c:pt idx="2">
                  <c:v>19086</c:v>
                </c:pt>
                <c:pt idx="3">
                  <c:v>12412</c:v>
                </c:pt>
                <c:pt idx="4">
                  <c:v>11592</c:v>
                </c:pt>
                <c:pt idx="5">
                  <c:v>10458</c:v>
                </c:pt>
                <c:pt idx="6">
                  <c:v>9408</c:v>
                </c:pt>
                <c:pt idx="7">
                  <c:v>6794</c:v>
                </c:pt>
                <c:pt idx="8">
                  <c:v>6013</c:v>
                </c:pt>
                <c:pt idx="9">
                  <c:v>5300</c:v>
                </c:pt>
                <c:pt idx="10">
                  <c:v>80990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GB</c:v>
                  </c:pt>
                  <c:pt idx="6">
                    <c:v>ES</c:v>
                  </c:pt>
                  <c:pt idx="7">
                    <c:v>DE</c:v>
                  </c:pt>
                  <c:pt idx="8">
                    <c:v>CA</c:v>
                  </c:pt>
                  <c:pt idx="9">
                    <c:v>IT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dLbl>
              <c:idx val="16"/>
              <c:layout>
                <c:manualLayout>
                  <c:x val="1.1010681561475805E-2"/>
                  <c:y val="3.5073886441284586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9053893638880269E-2"/>
                      <c:h val="3.62731946767499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E8E-FB45-A112-792A7DFB27CC}"/>
                </c:ext>
              </c:extLst>
            </c:dLbl>
            <c:dLbl>
              <c:idx val="17"/>
              <c:layout>
                <c:manualLayout>
                  <c:x val="1.1054813770781309E-2"/>
                  <c:y val="4.59154362996833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  <c:pt idx="16" formatCode="0">
                  <c:v>2254</c:v>
                </c:pt>
                <c:pt idx="17">
                  <c:v>1267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7"/>
              <c:layout>
                <c:manualLayout>
                  <c:x val="3.1248273592075168E-3"/>
                  <c:y val="-7.652572716613906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17">
                  <c:v>2534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1B-B94C-A191-C18933AA6F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80</c:v>
                </c:pt>
                <c:pt idx="2">
                  <c:v>159</c:v>
                </c:pt>
                <c:pt idx="3">
                  <c:v>161</c:v>
                </c:pt>
                <c:pt idx="4">
                  <c:v>312</c:v>
                </c:pt>
                <c:pt idx="5">
                  <c:v>379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131</c:v>
                </c:pt>
                <c:pt idx="1">
                  <c:v>268</c:v>
                </c:pt>
                <c:pt idx="2">
                  <c:v>586</c:v>
                </c:pt>
                <c:pt idx="3">
                  <c:v>725</c:v>
                </c:pt>
                <c:pt idx="4">
                  <c:v>924</c:v>
                </c:pt>
                <c:pt idx="5">
                  <c:v>1546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18/09/2025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18/09/2025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494445287d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g3494445287d_0_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community of editors is doing a huge work to update </a:t>
            </a:r>
            <a:r>
              <a:rPr lang="en-GB" dirty="0" err="1"/>
              <a:t>GRSciColl</a:t>
            </a:r>
            <a:r>
              <a:rPr lang="en-GB" dirty="0"/>
              <a:t>. In 2024 alone, 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more than 1600 entries were added to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. At the core of the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work are our Nodes and the GBIF Regional support teams which have been working on reaching out to institutions in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as an entry point to sharing GBIF data.</a:t>
            </a:r>
            <a:endParaRPr dirty="0"/>
          </a:p>
        </p:txBody>
      </p:sp>
      <p:sp>
        <p:nvSpPr>
          <p:cNvPr id="1234" name="Google Shape;1234;g3494445287d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fld id="{00000000-1234-1234-1234-123412341234}" type="slidenum">
              <a:rPr lang="en-GB" sz="1200" u="none" strike="noStrike" cap="none">
                <a:solidFill>
                  <a:srgbClr val="000000"/>
                </a:solidFill>
              </a:rPr>
              <a:t>11</a:t>
            </a:fld>
            <a:endParaRPr sz="120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F28C6-B627-2258-A961-DE1F7922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8BCE7-B376-27D2-B287-FDD036964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216E1-6521-DCCF-9652-927DDDD83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E7B2-31C3-A144-B52A-DAB91BA5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21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32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DOWNLOAD ADJUSTMENTS FOR USERS ≥500 DOWNLOADS FOR JAN-JUNE 2025: BR (1): 620; CN (5): 7989; CZ (1): 873; DE (1): 1232 ; DK (1): 526; ES (1): 2229; FR (1): 834; GB (5): 7705; HR (1): 1176; IT (1): 873; JP (1) 1315; KR (1): 2043; MX (1): 1414; NL (1): 693; US (7): 9491; ZA (1): 24987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9/18/25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9/18/25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89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18/09/2025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34" r:id="rId2"/>
    <p:sldLayoutId id="2147483728" r:id="rId3"/>
    <p:sldLayoutId id="2147483729" r:id="rId4"/>
    <p:sldLayoutId id="2147483818" r:id="rId5"/>
    <p:sldLayoutId id="2147483819" r:id="rId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tific-collections.gbif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1 July 2025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2025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80923262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2025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187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529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134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486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52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48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238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37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171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37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27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78</a:t>
                      </a:r>
                      <a:endParaRPr lang="en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457227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April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CF8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494445287d_0_544"/>
          <p:cNvSpPr/>
          <p:nvPr/>
        </p:nvSpPr>
        <p:spPr>
          <a:xfrm>
            <a:off x="9401157" y="3901188"/>
            <a:ext cx="5707800" cy="5707800"/>
          </a:xfrm>
          <a:prstGeom prst="ellipse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vv</a:t>
            </a:r>
            <a:endParaRPr/>
          </a:p>
        </p:txBody>
      </p:sp>
      <p:sp>
        <p:nvSpPr>
          <p:cNvPr id="1237" name="Google Shape;1237;g3494445287d_0_544"/>
          <p:cNvSpPr/>
          <p:nvPr/>
        </p:nvSpPr>
        <p:spPr>
          <a:xfrm>
            <a:off x="5497153" y="258522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8" name="Google Shape;1238;g3494445287d_0_544"/>
          <p:cNvSpPr/>
          <p:nvPr/>
        </p:nvSpPr>
        <p:spPr>
          <a:xfrm>
            <a:off x="3198197" y="6109815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9" name="Google Shape;1239;g3494445287d_0_544"/>
          <p:cNvSpPr/>
          <p:nvPr/>
        </p:nvSpPr>
        <p:spPr>
          <a:xfrm>
            <a:off x="4828751" y="9433747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0" name="Google Shape;1240;g3494445287d_0_544"/>
          <p:cNvSpPr/>
          <p:nvPr/>
        </p:nvSpPr>
        <p:spPr>
          <a:xfrm>
            <a:off x="17876278" y="9433866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1" name="Google Shape;1241;g3494445287d_0_544"/>
          <p:cNvSpPr/>
          <p:nvPr/>
        </p:nvSpPr>
        <p:spPr>
          <a:xfrm>
            <a:off x="20314248" y="6105333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2" name="Google Shape;1242;g3494445287d_0_544"/>
          <p:cNvSpPr/>
          <p:nvPr/>
        </p:nvSpPr>
        <p:spPr>
          <a:xfrm>
            <a:off x="4283765" y="2558516"/>
            <a:ext cx="3198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Suggestions reviewed</a:t>
            </a:r>
            <a:endParaRPr/>
          </a:p>
        </p:txBody>
      </p:sp>
      <p:sp>
        <p:nvSpPr>
          <p:cNvPr id="1243" name="Google Shape;1243;g3494445287d_0_544"/>
          <p:cNvSpPr/>
          <p:nvPr/>
        </p:nvSpPr>
        <p:spPr>
          <a:xfrm>
            <a:off x="19509368" y="6152315"/>
            <a:ext cx="266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Collections</a:t>
            </a:r>
            <a:endParaRPr/>
          </a:p>
        </p:txBody>
      </p:sp>
      <p:sp>
        <p:nvSpPr>
          <p:cNvPr id="1244" name="Google Shape;1244;g3494445287d_0_544"/>
          <p:cNvSpPr/>
          <p:nvPr/>
        </p:nvSpPr>
        <p:spPr>
          <a:xfrm>
            <a:off x="2973388" y="9549860"/>
            <a:ext cx="335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 editors</a:t>
            </a:r>
            <a:endParaRPr/>
          </a:p>
        </p:txBody>
      </p:sp>
      <p:sp>
        <p:nvSpPr>
          <p:cNvPr id="1245" name="Google Shape;1245;g3494445287d_0_544"/>
          <p:cNvSpPr/>
          <p:nvPr/>
        </p:nvSpPr>
        <p:spPr>
          <a:xfrm>
            <a:off x="2474843" y="6029158"/>
            <a:ext cx="246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Countries</a:t>
            </a:r>
            <a:endParaRPr/>
          </a:p>
        </p:txBody>
      </p:sp>
      <p:sp>
        <p:nvSpPr>
          <p:cNvPr id="1246" name="Google Shape;1246;g3494445287d_0_544"/>
          <p:cNvSpPr/>
          <p:nvPr/>
        </p:nvSpPr>
        <p:spPr>
          <a:xfrm>
            <a:off x="17709318" y="9650296"/>
            <a:ext cx="3388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Digitized specimens</a:t>
            </a:r>
            <a:endParaRPr/>
          </a:p>
        </p:txBody>
      </p:sp>
      <p:sp>
        <p:nvSpPr>
          <p:cNvPr id="1247" name="Google Shape;1247;g3494445287d_0_544"/>
          <p:cNvSpPr txBox="1"/>
          <p:nvPr/>
        </p:nvSpPr>
        <p:spPr>
          <a:xfrm>
            <a:off x="3763387" y="10195269"/>
            <a:ext cx="2568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68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8" name="Google Shape;1248;g3494445287d_0_544"/>
          <p:cNvSpPr txBox="1"/>
          <p:nvPr/>
        </p:nvSpPr>
        <p:spPr>
          <a:xfrm>
            <a:off x="19509368" y="6818244"/>
            <a:ext cx="3021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10,158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9" name="Google Shape;1249;g3494445287d_0_544"/>
          <p:cNvSpPr txBox="1"/>
          <p:nvPr/>
        </p:nvSpPr>
        <p:spPr>
          <a:xfrm>
            <a:off x="17674108" y="10785882"/>
            <a:ext cx="3850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248,566,791</a:t>
            </a:r>
            <a:endParaRPr dirty="0"/>
          </a:p>
        </p:txBody>
      </p:sp>
      <p:sp>
        <p:nvSpPr>
          <p:cNvPr id="1250" name="Google Shape;1250;g3494445287d_0_544"/>
          <p:cNvSpPr txBox="1"/>
          <p:nvPr/>
        </p:nvSpPr>
        <p:spPr>
          <a:xfrm>
            <a:off x="5379751" y="3633538"/>
            <a:ext cx="208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2,766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51" name="Google Shape;1251;g3494445287d_0_544"/>
          <p:cNvSpPr txBox="1"/>
          <p:nvPr/>
        </p:nvSpPr>
        <p:spPr>
          <a:xfrm>
            <a:off x="2096797" y="6640436"/>
            <a:ext cx="2841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125</a:t>
            </a:r>
            <a:endParaRPr dirty="0"/>
          </a:p>
        </p:txBody>
      </p:sp>
      <p:sp>
        <p:nvSpPr>
          <p:cNvPr id="1252" name="Google Shape;1252;g3494445287d_0_544"/>
          <p:cNvSpPr/>
          <p:nvPr/>
        </p:nvSpPr>
        <p:spPr>
          <a:xfrm>
            <a:off x="19140440" y="6304685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3" name="Google Shape;1253;g3494445287d_0_544"/>
          <p:cNvSpPr/>
          <p:nvPr/>
        </p:nvSpPr>
        <p:spPr>
          <a:xfrm>
            <a:off x="5106771" y="622928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4" name="Google Shape;1254;g3494445287d_0_544"/>
          <p:cNvSpPr/>
          <p:nvPr/>
        </p:nvSpPr>
        <p:spPr>
          <a:xfrm>
            <a:off x="17388889" y="268943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5" name="Google Shape;1255;g3494445287d_0_544"/>
          <p:cNvSpPr/>
          <p:nvPr/>
        </p:nvSpPr>
        <p:spPr>
          <a:xfrm>
            <a:off x="16875969" y="2619857"/>
            <a:ext cx="300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Institutions</a:t>
            </a:r>
            <a:endParaRPr/>
          </a:p>
        </p:txBody>
      </p:sp>
      <p:sp>
        <p:nvSpPr>
          <p:cNvPr id="1256" name="Google Shape;1256;g3494445287d_0_544"/>
          <p:cNvSpPr txBox="1"/>
          <p:nvPr/>
        </p:nvSpPr>
        <p:spPr>
          <a:xfrm>
            <a:off x="15903623" y="3277009"/>
            <a:ext cx="3317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8,787	</a:t>
            </a:r>
            <a:endParaRPr dirty="0"/>
          </a:p>
        </p:txBody>
      </p:sp>
      <p:sp>
        <p:nvSpPr>
          <p:cNvPr id="1257" name="Google Shape;1257;g3494445287d_0_544"/>
          <p:cNvSpPr/>
          <p:nvPr/>
        </p:nvSpPr>
        <p:spPr>
          <a:xfrm>
            <a:off x="16476578" y="2771821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8" name="Google Shape;1258;g3494445287d_0_544"/>
          <p:cNvSpPr/>
          <p:nvPr/>
        </p:nvSpPr>
        <p:spPr>
          <a:xfrm>
            <a:off x="17299199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9" name="Google Shape;1259;g3494445287d_0_544"/>
          <p:cNvSpPr/>
          <p:nvPr/>
        </p:nvSpPr>
        <p:spPr>
          <a:xfrm>
            <a:off x="6530256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0" name="Google Shape;1260;g3494445287d_0_544"/>
          <p:cNvSpPr/>
          <p:nvPr/>
        </p:nvSpPr>
        <p:spPr>
          <a:xfrm>
            <a:off x="7638844" y="275284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1" name="Google Shape;1261;g3494445287d_0_544"/>
          <p:cNvSpPr txBox="1"/>
          <p:nvPr/>
        </p:nvSpPr>
        <p:spPr>
          <a:xfrm>
            <a:off x="12209065" y="12277725"/>
            <a:ext cx="1006356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t" anchorCtr="0">
            <a:norm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"/>
              <a:buNone/>
            </a:pPr>
            <a:r>
              <a:rPr lang="en-GB" sz="2000" b="0" i="0" u="sng" dirty="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scientific-collections.gbif.org</a:t>
            </a:r>
            <a:endParaRPr sz="2000" b="0" i="0" u="sng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2" name="Google Shape;1262;g3494445287d_0_544"/>
          <p:cNvSpPr txBox="1"/>
          <p:nvPr/>
        </p:nvSpPr>
        <p:spPr>
          <a:xfrm>
            <a:off x="706438" y="12251067"/>
            <a:ext cx="172449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 Medium"/>
              <a:buNone/>
            </a:pPr>
            <a:r>
              <a:rPr lang="en-GB" sz="2000" b="0" i="0" dirty="0" err="1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GRSciColl</a:t>
            </a:r>
            <a:r>
              <a:rPr lang="en-GB" sz="2000" b="0" i="0" dirty="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 by the numbers | 25 August 2025</a:t>
            </a:r>
            <a:endParaRPr sz="2000" b="0" i="0" dirty="0">
              <a:solidFill>
                <a:schemeClr val="accent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63" name="Google Shape;1263;g3494445287d_0_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5476" y="7397750"/>
            <a:ext cx="8333047" cy="41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3494445287d_0_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37522" y="5044995"/>
            <a:ext cx="3908956" cy="274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DA6D6-F207-A144-A5B9-6D16C46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569CD63-2DBD-2A78-634D-93D7353CB44E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A47E3C-8543-C9A9-3BC2-1DF8CFBF00EE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DC9AC2-9B90-F9D3-2E46-737E48A4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 update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B9C5F6D-EBB2-66BA-9807-58FE1757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4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FCB3E-AA9E-48E5-A716-766ACE38520F}"/>
              </a:ext>
            </a:extLst>
          </p:cNvPr>
          <p:cNvSpPr txBox="1"/>
          <p:nvPr/>
        </p:nvSpPr>
        <p:spPr>
          <a:xfrm>
            <a:off x="18334694" y="4373543"/>
            <a:ext cx="3752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national Participants and regions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E1EFA-51BD-71D3-0B96-E5247ACE9718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Scientific journal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1D4A4-705D-DC91-9A94-368921D661CA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35F59-BEC1-BB88-3DDC-6EB144A190EF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AD0E6-779E-D97E-8D61-3788CCBA3CA4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54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4E65D-5707-5CA1-670E-C8F8E7B03588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5EBD2-908B-4979-7FBD-C9542D70D06E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D259D-D667-086B-DA11-B5D09773E6E9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6A092-54D1-C003-791A-9DAF67E92B8A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6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7D3ACE-6ED5-6C47-E0F0-7D5117D94FCD}"/>
              </a:ext>
            </a:extLst>
          </p:cNvPr>
          <p:cNvSpPr txBox="1"/>
          <p:nvPr/>
        </p:nvSpPr>
        <p:spPr>
          <a:xfrm>
            <a:off x="18334694" y="3642413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13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" name="Picture 4" descr="A graphic design of a plant and a shell&#10;&#10;AI-generated content may be incorrect.">
            <a:extLst>
              <a:ext uri="{FF2B5EF4-FFF2-40B4-BE49-F238E27FC236}">
                <a16:creationId xmlns:a16="http://schemas.microsoft.com/office/drawing/2014/main" id="{A26A16AF-C4CA-1F75-7953-A5E8249D85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27" y="3913112"/>
            <a:ext cx="3036546" cy="3203389"/>
          </a:xfrm>
          <a:prstGeom prst="rect">
            <a:avLst/>
          </a:prstGeom>
        </p:spPr>
      </p:pic>
      <p:pic>
        <p:nvPicPr>
          <p:cNvPr id="6" name="Picture 5" descr="A graphic design of an octopus fish and flowers&#10;&#10;AI-generated content may be incorrect.">
            <a:extLst>
              <a:ext uri="{FF2B5EF4-FFF2-40B4-BE49-F238E27FC236}">
                <a16:creationId xmlns:a16="http://schemas.microsoft.com/office/drawing/2014/main" id="{EF45E5C8-93CF-7BAB-7411-340D02DA48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868" y="2624238"/>
            <a:ext cx="3535231" cy="2703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16745D-EB1F-B885-7855-34E8488F6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199" y="8600385"/>
            <a:ext cx="3390900" cy="3492500"/>
          </a:xfrm>
          <a:prstGeom prst="rect">
            <a:avLst/>
          </a:prstGeom>
        </p:spPr>
      </p:pic>
      <p:pic>
        <p:nvPicPr>
          <p:cNvPr id="27" name="Picture 26" descr="An animal and flower in a circle&#10;&#10;AI-generated content may be incorrect.">
            <a:extLst>
              <a:ext uri="{FF2B5EF4-FFF2-40B4-BE49-F238E27FC236}">
                <a16:creationId xmlns:a16="http://schemas.microsoft.com/office/drawing/2014/main" id="{9640305F-5C88-EB5A-B629-E55BC2EA0C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204" y="7682446"/>
            <a:ext cx="3390830" cy="34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1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687D2-3077-625A-BE9B-5A2832ED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 (1 Apr 2025)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3,121,682,354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13,012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273.0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>
                <a:solidFill>
                  <a:schemeClr val="accent1"/>
                </a:solidFill>
                <a:latin typeface="Bitter SemiBold" pitchFamily="2" charset="77"/>
              </a:rPr>
              <a:t>66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42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114,614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2,497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54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July 2025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244.8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164.4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70.4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1.5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1,739,241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5,270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8 August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April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25D94-54CB-75B4-9A3B-CE18118B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4" r="4230" b="10469"/>
          <a:stretch>
            <a:fillRect/>
          </a:stretch>
        </p:blipFill>
        <p:spPr>
          <a:xfrm>
            <a:off x="7338952" y="3741532"/>
            <a:ext cx="16324324" cy="78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94170" y="4023928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074110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25 August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F58DA-E2FD-232A-0760-57FED89A68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06" r="4174" b="10266"/>
          <a:stretch>
            <a:fillRect/>
          </a:stretch>
        </p:blipFill>
        <p:spPr>
          <a:xfrm>
            <a:off x="8134597" y="3738908"/>
            <a:ext cx="15528678" cy="78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2025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681675"/>
              </p:ext>
            </p:extLst>
          </p:nvPr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2024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438,240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513,431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215,641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9.28 %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681,012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1,519,664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212,753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9.15 %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200,079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253,724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121,788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5.24 %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4.88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156,379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192,106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111,421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6.02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Spain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169,904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213,102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110,813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6.08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232,762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275,916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110,366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4.75 %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4.31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196,835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232,094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109,084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4.69 %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176,298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216,238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99,551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4.28 %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156,317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185,509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70,760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3.67 %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153,906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172.585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69,505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3.04 %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4.28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4,505,094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6,117,962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2,324,826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4.66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2025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04431362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86209"/>
              </p:ext>
            </p:extLst>
          </p:nvPr>
        </p:nvGraphicFramePr>
        <p:xfrm>
          <a:off x="2147893" y="3257555"/>
          <a:ext cx="10029040" cy="8407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23,250,808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12,938,043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17,179,390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158,323,610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11,851,170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25,251,786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9,854,260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25,696,307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9,682,220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43,910,491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6,273,789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22,530,128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4,288,605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3,440,172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Switzerland</a:t>
                      </a:r>
                    </a:p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2,812,641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3,062,243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2,515,294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4,061,537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Belgium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2,398,102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5,800,027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13,684,894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97,322,395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103,791,173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428,451,251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2025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96542075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41,998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63,485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35,340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41,921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19,086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29,712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12,412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11,592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21,274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10,458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13,502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9,408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14,704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6,794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8,558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6,013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Italy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5,300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5,344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80,090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115,002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238,491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347,717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98676390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165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 in 2025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July 2025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AB7F98B-99CD-00F9-A183-55A2D920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2"/>
                </a:solidFill>
              </a:rPr>
              <a:t>SOURCE: </a:t>
            </a:r>
            <a:r>
              <a:rPr lang="en-GB" sz="2000" dirty="0" err="1">
                <a:solidFill>
                  <a:schemeClr val="accent2"/>
                </a:solidFill>
              </a:rPr>
              <a:t>GBIF.org</a:t>
            </a:r>
            <a:r>
              <a:rPr lang="en-GB" sz="2000" dirty="0">
                <a:solidFill>
                  <a:schemeClr val="accent2"/>
                </a:solidFill>
              </a:rPr>
              <a:t> infrastructure. Downloads adjusted  to remove outlier users with &gt;500 downloads for Jan-June 2025</a:t>
            </a: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/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472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28179</TotalTime>
  <Words>986</Words>
  <Application>Microsoft Macintosh PowerPoint</Application>
  <PresentationFormat>Custom</PresentationFormat>
  <Paragraphs>429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Source Code Pro</vt:lpstr>
      <vt:lpstr>Bitter</vt:lpstr>
      <vt:lpstr>Rubik SemiBold</vt:lpstr>
      <vt:lpstr>Rubik</vt:lpstr>
      <vt:lpstr>Rubik Medium</vt:lpstr>
      <vt:lpstr>Bitter SemiBold</vt:lpstr>
      <vt:lpstr>Roboto</vt:lpstr>
      <vt:lpstr>Arial</vt:lpstr>
      <vt:lpstr>Roboto Condensed Light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2025</vt:lpstr>
      <vt:lpstr>Occurrences published by country: 2025</vt:lpstr>
      <vt:lpstr>Data download requests by country: 2025</vt:lpstr>
      <vt:lpstr>Peer-reviewed publications using GBIF-mediated data</vt:lpstr>
      <vt:lpstr>Data use in peer-reviewed journals: 2025</vt:lpstr>
      <vt:lpstr>PowerPoint Presentation</vt:lpstr>
      <vt:lpstr>Hosted portals update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subject/>
  <dc:creator>Javier Gamboa Martinez</dc:creator>
  <cp:keywords/>
  <dc:description/>
  <cp:lastModifiedBy>Javier Andres Gamboa Martinez</cp:lastModifiedBy>
  <cp:revision>184</cp:revision>
  <dcterms:created xsi:type="dcterms:W3CDTF">2023-04-27T10:02:36Z</dcterms:created>
  <dcterms:modified xsi:type="dcterms:W3CDTF">2025-09-18T11:46:59Z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